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/>
    <p:restoredTop sz="86410"/>
  </p:normalViewPr>
  <p:slideViewPr>
    <p:cSldViewPr>
      <p:cViewPr varScale="1">
        <p:scale>
          <a:sx n="49" d="100"/>
          <a:sy n="49" d="100"/>
        </p:scale>
        <p:origin x="-4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 sz="2160" b="1" i="0" u="none" strike="noStrike" baseline="0" dirty="0" smtClean="0"/>
              <a:t>Entwicklung der Schülerzahlen an weiterführenden Schulen in Baden-Württemberg</a:t>
            </a:r>
            <a:endParaRPr lang="de-DE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2006/07</c:v>
                </c:pt>
              </c:strCache>
            </c:strRef>
          </c:tx>
          <c:invertIfNegative val="0"/>
          <c:cat>
            <c:strRef>
              <c:f>Tabelle1!$A$2:$A$4</c:f>
              <c:strCache>
                <c:ptCount val="3"/>
                <c:pt idx="0">
                  <c:v>Hauptschule</c:v>
                </c:pt>
                <c:pt idx="1">
                  <c:v>Realschule</c:v>
                </c:pt>
                <c:pt idx="2">
                  <c:v>Gymnasium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183</c:v>
                </c:pt>
                <c:pt idx="1">
                  <c:v>244.8</c:v>
                </c:pt>
                <c:pt idx="2">
                  <c:v>333.3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2025</c:v>
                </c:pt>
              </c:strCache>
            </c:strRef>
          </c:tx>
          <c:invertIfNegative val="0"/>
          <c:cat>
            <c:strRef>
              <c:f>Tabelle1!$A$2:$A$4</c:f>
              <c:strCache>
                <c:ptCount val="3"/>
                <c:pt idx="0">
                  <c:v>Hauptschule</c:v>
                </c:pt>
                <c:pt idx="1">
                  <c:v>Realschule</c:v>
                </c:pt>
                <c:pt idx="2">
                  <c:v>Gymnasium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123</c:v>
                </c:pt>
                <c:pt idx="1">
                  <c:v>193</c:v>
                </c:pt>
                <c:pt idx="2">
                  <c:v>251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805760"/>
        <c:axId val="81900032"/>
      </c:barChart>
      <c:catAx>
        <c:axId val="1148057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DE" sz="1800" b="1" i="0" u="none" strike="noStrike" baseline="0" dirty="0" smtClean="0"/>
                  <a:t>erwartete Entwicklung</a:t>
                </a:r>
                <a:endParaRPr lang="de-DE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1900032"/>
        <c:crosses val="autoZero"/>
        <c:auto val="1"/>
        <c:lblAlgn val="ctr"/>
        <c:lblOffset val="100"/>
        <c:noMultiLvlLbl val="0"/>
      </c:catAx>
      <c:valAx>
        <c:axId val="8190003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 sz="1800" b="1" i="0" u="none" strike="noStrike" baseline="0" dirty="0" smtClean="0"/>
                  <a:t>Millionen</a:t>
                </a:r>
                <a:endParaRPr lang="de-DE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48057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180D-D37C-4A1D-A8F8-97157CD33AA6}" type="datetimeFigureOut">
              <a:rPr lang="de-DE" smtClean="0"/>
              <a:t>22.05.2013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A0C5-33E4-41B0-9431-32A6F1B0CC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047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180D-D37C-4A1D-A8F8-97157CD33AA6}" type="datetimeFigureOut">
              <a:rPr lang="de-DE" smtClean="0"/>
              <a:t>22.05.2013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A0C5-33E4-41B0-9431-32A6F1B0CC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7163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180D-D37C-4A1D-A8F8-97157CD33AA6}" type="datetimeFigureOut">
              <a:rPr lang="de-DE" smtClean="0"/>
              <a:t>22.05.2013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A0C5-33E4-41B0-9431-32A6F1B0CC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181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180D-D37C-4A1D-A8F8-97157CD33AA6}" type="datetimeFigureOut">
              <a:rPr lang="de-DE" smtClean="0"/>
              <a:t>22.05.2013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A0C5-33E4-41B0-9431-32A6F1B0CC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6937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180D-D37C-4A1D-A8F8-97157CD33AA6}" type="datetimeFigureOut">
              <a:rPr lang="de-DE" smtClean="0"/>
              <a:t>22.05.2013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A0C5-33E4-41B0-9431-32A6F1B0CC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9753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180D-D37C-4A1D-A8F8-97157CD33AA6}" type="datetimeFigureOut">
              <a:rPr lang="de-DE" smtClean="0"/>
              <a:t>22.05.2013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A0C5-33E4-41B0-9431-32A6F1B0CC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926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180D-D37C-4A1D-A8F8-97157CD33AA6}" type="datetimeFigureOut">
              <a:rPr lang="de-DE" smtClean="0"/>
              <a:t>22.05.2013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A0C5-33E4-41B0-9431-32A6F1B0CC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086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180D-D37C-4A1D-A8F8-97157CD33AA6}" type="datetimeFigureOut">
              <a:rPr lang="de-DE" smtClean="0"/>
              <a:t>22.05.2013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A0C5-33E4-41B0-9431-32A6F1B0CC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345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180D-D37C-4A1D-A8F8-97157CD33AA6}" type="datetimeFigureOut">
              <a:rPr lang="de-DE" smtClean="0"/>
              <a:t>22.05.2013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A0C5-33E4-41B0-9431-32A6F1B0CC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6003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180D-D37C-4A1D-A8F8-97157CD33AA6}" type="datetimeFigureOut">
              <a:rPr lang="de-DE" smtClean="0"/>
              <a:t>22.05.2013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A0C5-33E4-41B0-9431-32A6F1B0CC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167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180D-D37C-4A1D-A8F8-97157CD33AA6}" type="datetimeFigureOut">
              <a:rPr lang="de-DE" smtClean="0"/>
              <a:t>22.05.2013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A0C5-33E4-41B0-9431-32A6F1B0CC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4627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5180D-D37C-4A1D-A8F8-97157CD33AA6}" type="datetimeFigureOut">
              <a:rPr lang="de-DE" smtClean="0"/>
              <a:t>22.05.2013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4A0C5-33E4-41B0-9431-32A6F1B0CC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25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909347719"/>
              </p:ext>
            </p:extLst>
          </p:nvPr>
        </p:nvGraphicFramePr>
        <p:xfrm>
          <a:off x="612000" y="549000"/>
          <a:ext cx="7920000" cy="57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442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Bildschirmpräsentation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Waschbüsch, Klaudia</dc:creator>
  <cp:lastModifiedBy>SLG</cp:lastModifiedBy>
  <cp:revision>3</cp:revision>
  <dcterms:created xsi:type="dcterms:W3CDTF">2013-05-21T11:07:58Z</dcterms:created>
  <dcterms:modified xsi:type="dcterms:W3CDTF">2013-05-22T10:56:03Z</dcterms:modified>
</cp:coreProperties>
</file>